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4" r:id="rId5"/>
    <p:sldId id="274" r:id="rId6"/>
    <p:sldId id="265" r:id="rId7"/>
    <p:sldId id="263" r:id="rId8"/>
    <p:sldId id="278" r:id="rId9"/>
    <p:sldId id="267" r:id="rId10"/>
    <p:sldId id="276" r:id="rId11"/>
    <p:sldId id="279" r:id="rId12"/>
    <p:sldId id="275" r:id="rId13"/>
    <p:sldId id="259" r:id="rId14"/>
    <p:sldId id="273" r:id="rId15"/>
    <p:sldId id="277" r:id="rId16"/>
  </p:sldIdLst>
  <p:sldSz cx="9144000" cy="6858000" type="screen4x3"/>
  <p:notesSz cx="7043738" cy="93329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0" autoAdjust="0"/>
    <p:restoredTop sz="94660"/>
  </p:normalViewPr>
  <p:slideViewPr>
    <p:cSldViewPr>
      <p:cViewPr varScale="1">
        <p:scale>
          <a:sx n="65" d="100"/>
          <a:sy n="65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286" cy="466646"/>
          </a:xfrm>
          <a:prstGeom prst="rect">
            <a:avLst/>
          </a:prstGeom>
        </p:spPr>
        <p:txBody>
          <a:bodyPr vert="horz" lIns="93569" tIns="46784" rIns="93569" bIns="467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89822" y="0"/>
            <a:ext cx="3052286" cy="466646"/>
          </a:xfrm>
          <a:prstGeom prst="rect">
            <a:avLst/>
          </a:prstGeom>
        </p:spPr>
        <p:txBody>
          <a:bodyPr vert="horz" lIns="93569" tIns="46784" rIns="93569" bIns="46784" rtlCol="0"/>
          <a:lstStyle>
            <a:lvl1pPr algn="r">
              <a:defRPr sz="1200"/>
            </a:lvl1pPr>
          </a:lstStyle>
          <a:p>
            <a:fld id="{D4631F29-D2E5-42A9-87F0-0A7131A1BC63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64648"/>
            <a:ext cx="3052286" cy="466646"/>
          </a:xfrm>
          <a:prstGeom prst="rect">
            <a:avLst/>
          </a:prstGeom>
        </p:spPr>
        <p:txBody>
          <a:bodyPr vert="horz" lIns="93569" tIns="46784" rIns="93569" bIns="467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89822" y="8864648"/>
            <a:ext cx="3052286" cy="466646"/>
          </a:xfrm>
          <a:prstGeom prst="rect">
            <a:avLst/>
          </a:prstGeom>
        </p:spPr>
        <p:txBody>
          <a:bodyPr vert="horz" lIns="93569" tIns="46784" rIns="93569" bIns="46784" rtlCol="0" anchor="b"/>
          <a:lstStyle>
            <a:lvl1pPr algn="r">
              <a:defRPr sz="1200"/>
            </a:lvl1pPr>
          </a:lstStyle>
          <a:p>
            <a:fld id="{5D2DD926-2ACE-402F-9A27-C02339A87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07" cy="467119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9458" y="0"/>
            <a:ext cx="3052707" cy="467119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r">
              <a:defRPr sz="1200"/>
            </a:lvl1pPr>
          </a:lstStyle>
          <a:p>
            <a:fld id="{B7A75034-4D04-41A2-9372-B8B014342C35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0088"/>
            <a:ext cx="4662488" cy="3498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00" tIns="45400" rIns="90800" bIns="4540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744" y="4432898"/>
            <a:ext cx="5636250" cy="4199337"/>
          </a:xfrm>
          <a:prstGeom prst="rect">
            <a:avLst/>
          </a:prstGeom>
        </p:spPr>
        <p:txBody>
          <a:bodyPr vert="horz" lIns="90800" tIns="45400" rIns="90800" bIns="454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64216"/>
            <a:ext cx="3052707" cy="467119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89458" y="8864216"/>
            <a:ext cx="3052707" cy="467119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r">
              <a:defRPr sz="1200"/>
            </a:lvl1pPr>
          </a:lstStyle>
          <a:p>
            <a:fld id="{5FEDC24E-6981-423C-955C-DF99F9A997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session we will be talking about bones! We will discuss what</a:t>
            </a:r>
            <a:r>
              <a:rPr lang="en-US" baseline="0" dirty="0" smtClean="0"/>
              <a:t> our bones are made of, what happens when they are weak, how we can keep bones strong with calcium, calcium in the diet, how much a teenage girl needs, and other ways to prevent the destruction of calcium in your body.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DC24E-6981-423C-955C-DF99F9A997C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Daily values</a:t>
            </a:r>
            <a:r>
              <a:rPr lang="en-US" baseline="0" dirty="0" smtClean="0"/>
              <a:t> are based upon the average healthy adult. </a:t>
            </a:r>
            <a:r>
              <a:rPr lang="en-US" dirty="0" smtClean="0"/>
              <a:t>Since teenagers</a:t>
            </a:r>
            <a:r>
              <a:rPr lang="en-US" baseline="0" dirty="0" smtClean="0"/>
              <a:t> need more calcium than adults, your % Daily value is greater than 100%.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DC24E-6981-423C-955C-DF99F9A997C1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A90AD5-DE06-4CFC-BC7C-C29BA3BC678D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AE2429-80E9-477A-B459-6239B99FE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A90AD5-DE06-4CFC-BC7C-C29BA3BC678D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E2429-80E9-477A-B459-6239B99FE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A90AD5-DE06-4CFC-BC7C-C29BA3BC678D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E2429-80E9-477A-B459-6239B99FE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A90AD5-DE06-4CFC-BC7C-C29BA3BC678D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E2429-80E9-477A-B459-6239B99FE5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A90AD5-DE06-4CFC-BC7C-C29BA3BC678D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E2429-80E9-477A-B459-6239B99FE5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A90AD5-DE06-4CFC-BC7C-C29BA3BC678D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E2429-80E9-477A-B459-6239B99FE5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A90AD5-DE06-4CFC-BC7C-C29BA3BC678D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E2429-80E9-477A-B459-6239B99FE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A90AD5-DE06-4CFC-BC7C-C29BA3BC678D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E2429-80E9-477A-B459-6239B99FE5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A90AD5-DE06-4CFC-BC7C-C29BA3BC678D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E2429-80E9-477A-B459-6239B99FE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1A90AD5-DE06-4CFC-BC7C-C29BA3BC678D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E2429-80E9-477A-B459-6239B99FE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A90AD5-DE06-4CFC-BC7C-C29BA3BC678D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AE2429-80E9-477A-B459-6239B99FE5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1A90AD5-DE06-4CFC-BC7C-C29BA3BC678D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3AE2429-80E9-477A-B459-6239B99FE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229600" cy="22098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urlz MT" pitchFamily="82" charset="0"/>
              </a:rPr>
              <a:t>Girl’s Health Focus:</a:t>
            </a:r>
            <a:r>
              <a:rPr lang="en-US" sz="6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urlz MT" pitchFamily="82" charset="0"/>
              </a:rPr>
              <a:t/>
            </a:r>
            <a:br>
              <a:rPr lang="en-US" sz="6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urlz MT" pitchFamily="82" charset="0"/>
              </a:rPr>
            </a:b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Curlz MT" pitchFamily="82" charset="0"/>
              </a:rPr>
              <a:t>Calcium and Bone Health</a:t>
            </a:r>
            <a:r>
              <a:rPr lang="en-US" sz="6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urlz MT" pitchFamily="82" charset="0"/>
              </a:rPr>
              <a:t>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urlz MT" pitchFamily="82" charset="0"/>
              </a:rPr>
              <a:t/>
            </a:r>
            <a:b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urlz MT" pitchFamily="82" charset="0"/>
              </a:rPr>
            </a:b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514600"/>
            <a:ext cx="42672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00200" y="6211669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Amanda Haney, Dietetic Intern September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dirty="0" smtClean="0">
                <a:solidFill>
                  <a:schemeClr val="accent1">
                    <a:lumMod val="75000"/>
                  </a:schemeClr>
                </a:solidFill>
                <a:latin typeface="Curlz MT" pitchFamily="82" charset="0"/>
              </a:rPr>
              <a:t>Suzy Q ate these two products for lunch: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9048"/>
          <a:stretch>
            <a:fillRect/>
          </a:stretch>
        </p:blipFill>
        <p:spPr bwMode="auto">
          <a:xfrm>
            <a:off x="3124200" y="1219200"/>
            <a:ext cx="252001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 b="31034"/>
          <a:stretch>
            <a:fillRect/>
          </a:stretch>
        </p:blipFill>
        <p:spPr bwMode="auto">
          <a:xfrm>
            <a:off x="228600" y="1143000"/>
            <a:ext cx="28956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38800" y="1066800"/>
            <a:ext cx="3276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How much %Daily Value of Calcium did she eat?</a:t>
            </a:r>
          </a:p>
          <a:p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How much more should she eat in the day to consume her daily recommendation?</a:t>
            </a:r>
          </a:p>
          <a:p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What are some foods she can eat to add more calcium in the day?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dirty="0" smtClean="0">
                <a:solidFill>
                  <a:schemeClr val="accent1">
                    <a:lumMod val="75000"/>
                  </a:schemeClr>
                </a:solidFill>
                <a:latin typeface="Curlz MT" pitchFamily="82" charset="0"/>
              </a:rPr>
              <a:t>Suzy Q ate these two products for lunch: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9048"/>
          <a:stretch>
            <a:fillRect/>
          </a:stretch>
        </p:blipFill>
        <p:spPr bwMode="auto">
          <a:xfrm>
            <a:off x="3124200" y="1219200"/>
            <a:ext cx="252001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 b="31034"/>
          <a:stretch>
            <a:fillRect/>
          </a:stretch>
        </p:blipFill>
        <p:spPr bwMode="auto">
          <a:xfrm>
            <a:off x="228600" y="1143000"/>
            <a:ext cx="28956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38800" y="1066800"/>
            <a:ext cx="3276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How much %Daily Value of Calcium did she eat?</a:t>
            </a:r>
          </a:p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	45%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How much more should she eat in the day to consume her daily recommendation?</a:t>
            </a:r>
          </a:p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130-45= 85%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What are some foods she can eat to add more calcium in the day?</a:t>
            </a:r>
          </a:p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Milk, yogurt, cheese, broccoli, almonds, etc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4495800" cy="4525963"/>
          </a:xfrm>
        </p:spPr>
        <p:txBody>
          <a:bodyPr/>
          <a:lstStyle/>
          <a:p>
            <a:r>
              <a:rPr lang="en-US" dirty="0" smtClean="0"/>
              <a:t>Soda</a:t>
            </a:r>
          </a:p>
          <a:p>
            <a:pPr lvl="1"/>
            <a:r>
              <a:rPr lang="en-US" dirty="0" smtClean="0"/>
              <a:t>If you drink a lot of soda and sugary beverages you might not be getting enough calcium and vitamin D. </a:t>
            </a:r>
          </a:p>
          <a:p>
            <a:pPr lvl="1"/>
            <a:r>
              <a:rPr lang="en-US" dirty="0" smtClean="0"/>
              <a:t>Sugar in sodas can also damage your teeth.</a:t>
            </a:r>
          </a:p>
          <a:p>
            <a:pPr lvl="1"/>
            <a:r>
              <a:rPr lang="en-US" dirty="0" smtClean="0"/>
              <a:t>Try to replace soda with water, milk, or fruit juices with added calcium to build strong bones!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Curlz MT" pitchFamily="82" charset="0"/>
              </a:rPr>
              <a:t>Things to AVOID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7496" y="1828800"/>
            <a:ext cx="392740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295400"/>
            <a:ext cx="4800600" cy="4343400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Alcohol</a:t>
            </a:r>
          </a:p>
          <a:p>
            <a:pPr lvl="1"/>
            <a:r>
              <a:rPr lang="en-US" dirty="0" smtClean="0"/>
              <a:t>Underage drinking can be deadly, but it also damages your bones</a:t>
            </a:r>
          </a:p>
          <a:p>
            <a:r>
              <a:rPr lang="en-US" dirty="0" smtClean="0"/>
              <a:t>Smoking</a:t>
            </a:r>
          </a:p>
          <a:p>
            <a:pPr lvl="1"/>
            <a:r>
              <a:rPr lang="en-US" dirty="0" smtClean="0"/>
              <a:t>The toxic chemicals in </a:t>
            </a:r>
            <a:r>
              <a:rPr lang="en-US" dirty="0" smtClean="0"/>
              <a:t>cigarettes </a:t>
            </a:r>
            <a:r>
              <a:rPr lang="en-US" dirty="0" smtClean="0"/>
              <a:t>damage many of the cells in your body that help build strong bones.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Curlz MT" pitchFamily="82" charset="0"/>
              </a:rPr>
              <a:t>Things to AVOID</a:t>
            </a:r>
            <a:endParaRPr lang="en-US" sz="5400" b="1" dirty="0">
              <a:solidFill>
                <a:srgbClr val="FF0066"/>
              </a:solidFill>
              <a:latin typeface="Curlz MT" pitchFamily="8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05000" y="4498872"/>
            <a:ext cx="4380164" cy="2359128"/>
            <a:chOff x="4267200" y="4449421"/>
            <a:chExt cx="4380164" cy="2359128"/>
          </a:xfrm>
        </p:grpSpPr>
        <p:sp>
          <p:nvSpPr>
            <p:cNvPr id="6" name="TextBox 5"/>
            <p:cNvSpPr txBox="1"/>
            <p:nvPr/>
          </p:nvSpPr>
          <p:spPr>
            <a:xfrm>
              <a:off x="4267200" y="4876800"/>
              <a:ext cx="3657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 build strong bones I am alcohol and tobacco free!!</a:t>
              </a:r>
            </a:p>
            <a:p>
              <a:endParaRPr lang="en-US" dirty="0"/>
            </a:p>
          </p:txBody>
        </p:sp>
        <p:pic>
          <p:nvPicPr>
            <p:cNvPr id="7" name="Picture 2" descr="http://www.yourstrulydesigns.com/images/options/Stix/girls/small/g210-lg.jpg-sm.gif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393110">
              <a:off x="7645543" y="4449421"/>
              <a:ext cx="1001821" cy="2359128"/>
            </a:xfrm>
            <a:prstGeom prst="rect">
              <a:avLst/>
            </a:prstGeom>
            <a:noFill/>
          </p:spPr>
        </p:pic>
        <p:sp>
          <p:nvSpPr>
            <p:cNvPr id="8" name="Rounded Rectangular Callout 7"/>
            <p:cNvSpPr/>
            <p:nvPr/>
          </p:nvSpPr>
          <p:spPr>
            <a:xfrm rot="10800000">
              <a:off x="4267200" y="4876800"/>
              <a:ext cx="3429000" cy="914400"/>
            </a:xfrm>
            <a:prstGeom prst="wedgeRoundRectCallout">
              <a:avLst>
                <a:gd name="adj1" fmla="val -56944"/>
                <a:gd name="adj2" fmla="val 7781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3200400" cy="319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4267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have strong bones as you grow older, you must build strong bones now!</a:t>
            </a:r>
          </a:p>
          <a:p>
            <a:pPr lvl="1"/>
            <a:r>
              <a:rPr lang="en-US" dirty="0" smtClean="0"/>
              <a:t>Bones will be their strongest at age 20, so it is important to eat enough calcium each day as a teenager.</a:t>
            </a:r>
          </a:p>
          <a:p>
            <a:r>
              <a:rPr lang="en-US" dirty="0" smtClean="0"/>
              <a:t>The choices you make today will affect your bones for life!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Curlz MT" pitchFamily="82" charset="0"/>
              </a:rPr>
              <a:t>Calcium and YOU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Curlz MT" pitchFamily="8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43000"/>
            <a:ext cx="36099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you prevent Osteoporosis?</a:t>
            </a:r>
          </a:p>
          <a:p>
            <a:r>
              <a:rPr lang="en-US" dirty="0" smtClean="0"/>
              <a:t>Why is it important to eat calcium AND vitamin D? </a:t>
            </a:r>
          </a:p>
          <a:p>
            <a:r>
              <a:rPr lang="en-US" dirty="0" smtClean="0"/>
              <a:t>What foods have you eaten today that contained calcium?</a:t>
            </a:r>
          </a:p>
          <a:p>
            <a:r>
              <a:rPr lang="en-US" dirty="0" smtClean="0"/>
              <a:t>What foods do you like that are high in calcium and how can you add them to your diet?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Curlz MT" pitchFamily="82" charset="0"/>
              </a:rPr>
              <a:t>Discussion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4038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There are over 200 bones inside your body. </a:t>
            </a:r>
          </a:p>
          <a:p>
            <a:r>
              <a:rPr lang="en-US" sz="2600" dirty="0" smtClean="0"/>
              <a:t>Bones hold up your muscles and protect all your organs.</a:t>
            </a:r>
          </a:p>
          <a:p>
            <a:r>
              <a:rPr lang="en-US" sz="2600" dirty="0" smtClean="0"/>
              <a:t>Without bones we would just be giant blobs!!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Curlz MT" pitchFamily="82" charset="0"/>
              </a:rPr>
              <a:t>All About Bones…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Curlz MT" pitchFamily="82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0"/>
            <a:ext cx="390858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657600" y="6400800"/>
            <a:ext cx="5486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Image from http://www.bestbonesforever.gov/bbf/facts.cfm</a:t>
            </a:r>
            <a:endParaRPr lang="en-US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481328"/>
            <a:ext cx="4572000" cy="49956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Bones are made of two things: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collagen</a:t>
            </a:r>
            <a:r>
              <a:rPr lang="en-US" dirty="0" smtClean="0"/>
              <a:t> and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calcium phosphate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Calcium from your foods travels through your blood stream and deposits in bones. More calcium means stronger bones!</a:t>
            </a:r>
          </a:p>
          <a:p>
            <a:r>
              <a:rPr lang="en-US" dirty="0" smtClean="0"/>
              <a:t>Vitamin D is also important to eat with calcium because it helps the calcium from your foods attach to your bones. 	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Curlz MT" pitchFamily="82" charset="0"/>
              </a:rPr>
              <a:t>What makes bones strong?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Curlz MT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2590800" cy="455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191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When bones don’t have enough calcium, they become weak and brittle. </a:t>
            </a:r>
          </a:p>
          <a:p>
            <a:r>
              <a:rPr lang="en-US" sz="2400" dirty="0" smtClean="0"/>
              <a:t>Weak bones lead to bone fractures. </a:t>
            </a:r>
          </a:p>
          <a:p>
            <a:r>
              <a:rPr lang="en-US" sz="2400" dirty="0" smtClean="0"/>
              <a:t>Muscles cannot become as strong when the bones that support them are weak. 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Curlz MT" pitchFamily="82" charset="0"/>
              </a:rPr>
              <a:t>What happens to weak bones?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Curlz MT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752600"/>
            <a:ext cx="424922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14800" y="1481328"/>
            <a:ext cx="4572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disease is caused by weak bones that continue to weaken as you grow older.</a:t>
            </a:r>
          </a:p>
          <a:p>
            <a:r>
              <a:rPr lang="en-US" dirty="0" smtClean="0"/>
              <a:t> It can cause many problems such as:</a:t>
            </a:r>
          </a:p>
          <a:p>
            <a:pPr lvl="2"/>
            <a:r>
              <a:rPr lang="en-US" dirty="0" smtClean="0"/>
              <a:t>Bone pain and tenderness</a:t>
            </a:r>
          </a:p>
          <a:p>
            <a:pPr lvl="2"/>
            <a:r>
              <a:rPr lang="en-US" dirty="0" smtClean="0"/>
              <a:t>Weak muscles</a:t>
            </a:r>
          </a:p>
          <a:p>
            <a:pPr lvl="2"/>
            <a:r>
              <a:rPr lang="en-US" dirty="0" smtClean="0"/>
              <a:t>Bone fractures</a:t>
            </a:r>
          </a:p>
          <a:p>
            <a:pPr lvl="2"/>
            <a:r>
              <a:rPr lang="en-US" dirty="0" smtClean="0"/>
              <a:t>Neck and back pain</a:t>
            </a:r>
          </a:p>
          <a:p>
            <a:pPr lvl="2"/>
            <a:r>
              <a:rPr lang="en-US" dirty="0" smtClean="0"/>
              <a:t>Growing shorter over time</a:t>
            </a:r>
          </a:p>
          <a:p>
            <a:pPr lvl="2"/>
            <a:r>
              <a:rPr lang="en-US" dirty="0" smtClean="0"/>
              <a:t>Hunched Back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Curlz MT" pitchFamily="82" charset="0"/>
              </a:rPr>
              <a:t>Osteoporosis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Curlz MT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3838575" cy="398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4343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 we grow older, our bones grow old too.</a:t>
            </a:r>
          </a:p>
          <a:p>
            <a:r>
              <a:rPr lang="en-US" dirty="0" smtClean="0"/>
              <a:t>Your bones are still developing and getting stronger each day. They will continue to grow until you are just 20 years old.</a:t>
            </a:r>
          </a:p>
          <a:p>
            <a:r>
              <a:rPr lang="en-US" dirty="0" smtClean="0"/>
              <a:t>At 20 years old, your bones are the strongest they will ever be. </a:t>
            </a:r>
          </a:p>
          <a:p>
            <a:r>
              <a:rPr lang="en-US" dirty="0" smtClean="0"/>
              <a:t>Making strong bones today will help you prevent weak bones and osteoporosis in the future. 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Curlz MT" pitchFamily="82" charset="0"/>
              </a:rPr>
              <a:t>Old bones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Curlz MT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2946" y="1371600"/>
            <a:ext cx="371097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Curlz MT" pitchFamily="82" charset="0"/>
              </a:rPr>
              <a:t>Calciu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Curlz MT" pitchFamily="82" charset="0"/>
              </a:rPr>
              <a:t>m in your food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Curlz MT" pitchFamily="8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foods that contain calcium. </a:t>
            </a:r>
          </a:p>
          <a:p>
            <a:r>
              <a:rPr lang="en-US" dirty="0" smtClean="0"/>
              <a:t>Eating these foods will help you build strong bones</a:t>
            </a:r>
          </a:p>
          <a:p>
            <a:pPr lvl="2"/>
            <a:r>
              <a:rPr lang="en-US" dirty="0" smtClean="0"/>
              <a:t>Milk</a:t>
            </a:r>
          </a:p>
          <a:p>
            <a:pPr lvl="2"/>
            <a:r>
              <a:rPr lang="en-US" dirty="0" smtClean="0"/>
              <a:t>Plain or fruit yogurt</a:t>
            </a:r>
          </a:p>
          <a:p>
            <a:pPr lvl="2"/>
            <a:r>
              <a:rPr lang="en-US" dirty="0" smtClean="0"/>
              <a:t>Frozen yogurt</a:t>
            </a:r>
          </a:p>
          <a:p>
            <a:pPr lvl="2"/>
            <a:r>
              <a:rPr lang="en-US" dirty="0" smtClean="0"/>
              <a:t>Cheese</a:t>
            </a:r>
          </a:p>
          <a:p>
            <a:pPr lvl="2"/>
            <a:r>
              <a:rPr lang="en-US" dirty="0" smtClean="0"/>
              <a:t>Broccoli</a:t>
            </a:r>
          </a:p>
          <a:p>
            <a:pPr lvl="2"/>
            <a:r>
              <a:rPr lang="en-US" dirty="0" smtClean="0"/>
              <a:t>Kale</a:t>
            </a:r>
          </a:p>
          <a:p>
            <a:pPr lvl="2"/>
            <a:r>
              <a:rPr lang="en-US" dirty="0" smtClean="0"/>
              <a:t>White beans</a:t>
            </a:r>
          </a:p>
          <a:p>
            <a:pPr lvl="2"/>
            <a:r>
              <a:rPr lang="en-US" dirty="0" smtClean="0"/>
              <a:t>Almonds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581400"/>
            <a:ext cx="2514600" cy="286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514600"/>
            <a:ext cx="26384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girls have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lactose intolerance</a:t>
            </a:r>
            <a:r>
              <a:rPr lang="en-US" dirty="0" smtClean="0"/>
              <a:t>. This means they cannot drink milk or may feel sick after eating milk products.</a:t>
            </a:r>
          </a:p>
          <a:p>
            <a:r>
              <a:rPr lang="en-US" dirty="0" err="1" smtClean="0"/>
              <a:t>Absense</a:t>
            </a:r>
            <a:r>
              <a:rPr lang="en-US" dirty="0" smtClean="0"/>
              <a:t> of the enzyme lactase means your body can’t digest lactose</a:t>
            </a:r>
          </a:p>
          <a:p>
            <a:pPr lvl="1"/>
            <a:r>
              <a:rPr lang="en-US" dirty="0" smtClean="0"/>
              <a:t>Look for milk, yogurt, and cheese products that are labeled “lactose-free.”</a:t>
            </a:r>
          </a:p>
          <a:p>
            <a:pPr lvl="1"/>
            <a:r>
              <a:rPr lang="en-US" dirty="0" smtClean="0"/>
              <a:t>Lactose-free dairy products have the same amount of calcium as regular milk products.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Curlz MT" pitchFamily="82" charset="0"/>
              </a:rPr>
              <a:t>What about lactose intolerance?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Curlz MT" pitchFamily="82" charset="0"/>
              </a:rPr>
              <a:t>How much Calcium do I need?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Curlz MT" pitchFamily="8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81328"/>
            <a:ext cx="5334000" cy="4525963"/>
          </a:xfrm>
        </p:spPr>
        <p:txBody>
          <a:bodyPr/>
          <a:lstStyle/>
          <a:p>
            <a:r>
              <a:rPr lang="en-US" dirty="0" smtClean="0"/>
              <a:t>Girls 9-18 years old need 1,300 mg of calcium each day. </a:t>
            </a:r>
          </a:p>
          <a:p>
            <a:r>
              <a:rPr lang="en-US" dirty="0" smtClean="0"/>
              <a:t>Food labels do not show mg of calcium, they show %daily value. </a:t>
            </a:r>
          </a:p>
          <a:p>
            <a:pPr lvl="1"/>
            <a:r>
              <a:rPr lang="en-US" dirty="0" smtClean="0"/>
              <a:t>1,300mg = 130% Daily Value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Add your food labels each day to get all 130% of your calcium needs!!</a:t>
            </a:r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219200"/>
            <a:ext cx="2881312" cy="440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124200" y="6400800"/>
            <a:ext cx="586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Image from http://www.bestbonesforever.gov/best_foods/food_labels.cfm</a:t>
            </a:r>
            <a:endParaRPr lang="en-US" sz="1200" dirty="0"/>
          </a:p>
        </p:txBody>
      </p:sp>
      <p:sp>
        <p:nvSpPr>
          <p:cNvPr id="6" name="Right Arrow 5"/>
          <p:cNvSpPr/>
          <p:nvPr/>
        </p:nvSpPr>
        <p:spPr>
          <a:xfrm flipV="1">
            <a:off x="3962400" y="4572000"/>
            <a:ext cx="1752600" cy="381000"/>
          </a:xfrm>
          <a:prstGeom prst="rightArrow">
            <a:avLst>
              <a:gd name="adj1" fmla="val 2677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843</TotalTime>
  <Words>784</Words>
  <Application>Microsoft Office PowerPoint</Application>
  <PresentationFormat>On-screen Show (4:3)</PresentationFormat>
  <Paragraphs>90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Girl’s Health Focus: Calcium and Bone Health  </vt:lpstr>
      <vt:lpstr>All About Bones…</vt:lpstr>
      <vt:lpstr>What makes bones strong?</vt:lpstr>
      <vt:lpstr>What happens to weak bones?</vt:lpstr>
      <vt:lpstr>Osteoporosis</vt:lpstr>
      <vt:lpstr>Old bones</vt:lpstr>
      <vt:lpstr>Calcium in your food</vt:lpstr>
      <vt:lpstr>What about lactose intolerance?</vt:lpstr>
      <vt:lpstr>How much Calcium do I need?</vt:lpstr>
      <vt:lpstr>Suzy Q ate these two products for lunch: </vt:lpstr>
      <vt:lpstr>Suzy Q ate these two products for lunch: </vt:lpstr>
      <vt:lpstr>Things to AVOID</vt:lpstr>
      <vt:lpstr>Things to AVOID</vt:lpstr>
      <vt:lpstr>Calcium and YOU</vt:lpstr>
      <vt:lpstr>Discussion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Girl’s Health Focus:  Iron</dc:title>
  <dc:creator> </dc:creator>
  <cp:lastModifiedBy> </cp:lastModifiedBy>
  <cp:revision>23</cp:revision>
  <dcterms:created xsi:type="dcterms:W3CDTF">2011-08-24T18:06:29Z</dcterms:created>
  <dcterms:modified xsi:type="dcterms:W3CDTF">2011-09-01T22:48:34Z</dcterms:modified>
</cp:coreProperties>
</file>